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9" r:id="rId3"/>
    <p:sldId id="260" r:id="rId4"/>
    <p:sldId id="282" r:id="rId5"/>
    <p:sldId id="283" r:id="rId6"/>
    <p:sldId id="284" r:id="rId7"/>
    <p:sldId id="263" r:id="rId8"/>
    <p:sldId id="267" r:id="rId9"/>
    <p:sldId id="269" r:id="rId10"/>
    <p:sldId id="279" r:id="rId11"/>
    <p:sldId id="276" r:id="rId12"/>
    <p:sldId id="32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100"/>
    <a:srgbClr val="0432FF"/>
    <a:srgbClr val="9437FF"/>
    <a:srgbClr val="FF2F92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94"/>
  </p:normalViewPr>
  <p:slideViewPr>
    <p:cSldViewPr snapToGrid="0">
      <p:cViewPr varScale="1">
        <p:scale>
          <a:sx n="109" d="100"/>
          <a:sy n="109" d="100"/>
        </p:scale>
        <p:origin x="21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0171-7B75-D64A-9B5C-DA843EE6C67A}" type="datetimeFigureOut">
              <a:rPr lang="en-US" smtClean="0"/>
              <a:t>4/2/26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202A-81A1-B24F-89B2-9130DDC16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78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0171-7B75-D64A-9B5C-DA843EE6C67A}" type="datetimeFigureOut">
              <a:rPr lang="en-US" smtClean="0"/>
              <a:t>4/2/26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202A-81A1-B24F-89B2-9130DDC16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2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0171-7B75-D64A-9B5C-DA843EE6C67A}" type="datetimeFigureOut">
              <a:rPr lang="en-US" smtClean="0"/>
              <a:t>4/2/26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202A-81A1-B24F-89B2-9130DDC16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8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0171-7B75-D64A-9B5C-DA843EE6C67A}" type="datetimeFigureOut">
              <a:rPr lang="en-US" smtClean="0"/>
              <a:t>4/2/26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202A-81A1-B24F-89B2-9130DDC16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5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0171-7B75-D64A-9B5C-DA843EE6C67A}" type="datetimeFigureOut">
              <a:rPr lang="en-US" smtClean="0"/>
              <a:t>4/2/26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202A-81A1-B24F-89B2-9130DDC16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2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0171-7B75-D64A-9B5C-DA843EE6C67A}" type="datetimeFigureOut">
              <a:rPr lang="en-US" smtClean="0"/>
              <a:t>4/2/26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202A-81A1-B24F-89B2-9130DDC16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4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0171-7B75-D64A-9B5C-DA843EE6C67A}" type="datetimeFigureOut">
              <a:rPr lang="en-US" smtClean="0"/>
              <a:t>4/2/26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202A-81A1-B24F-89B2-9130DDC16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2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0171-7B75-D64A-9B5C-DA843EE6C67A}" type="datetimeFigureOut">
              <a:rPr lang="en-US" smtClean="0"/>
              <a:t>4/2/26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202A-81A1-B24F-89B2-9130DDC16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94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0171-7B75-D64A-9B5C-DA843EE6C67A}" type="datetimeFigureOut">
              <a:rPr lang="en-US" smtClean="0"/>
              <a:t>4/2/26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202A-81A1-B24F-89B2-9130DDC16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35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0171-7B75-D64A-9B5C-DA843EE6C67A}" type="datetimeFigureOut">
              <a:rPr lang="en-US" smtClean="0"/>
              <a:t>4/2/26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202A-81A1-B24F-89B2-9130DDC16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2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0171-7B75-D64A-9B5C-DA843EE6C67A}" type="datetimeFigureOut">
              <a:rPr lang="en-US" smtClean="0"/>
              <a:t>4/2/26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202A-81A1-B24F-89B2-9130DDC16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5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50171-7B75-D64A-9B5C-DA843EE6C67A}" type="datetimeFigureOut">
              <a:rPr lang="en-US" smtClean="0"/>
              <a:t>4/2/26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7202A-81A1-B24F-89B2-9130DDC16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262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hat It Means to Take Up Your Cross (and How to Do it)">
            <a:extLst>
              <a:ext uri="{FF2B5EF4-FFF2-40B4-BE49-F238E27FC236}">
                <a16:creationId xmlns:a16="http://schemas.microsoft.com/office/drawing/2014/main" id="{3D1FAE23-2E0F-0175-F942-75E80859B2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" r="1586" b="-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735FD6-E173-8DCE-E31B-73DEA12C2041}"/>
              </a:ext>
            </a:extLst>
          </p:cNvPr>
          <p:cNvSpPr txBox="1"/>
          <p:nvPr/>
        </p:nvSpPr>
        <p:spPr>
          <a:xfrm>
            <a:off x="752355" y="3333509"/>
            <a:ext cx="10399740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zh-TW" altLang="en-US" sz="80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     </a:t>
            </a:r>
            <a:r>
              <a:rPr lang="zh-TW" sz="66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如何知道神愛我？</a:t>
            </a:r>
            <a:endParaRPr lang="en-US" altLang="zh-TW" sz="6600" dirty="0">
              <a:solidFill>
                <a:srgbClr val="C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just">
              <a:spcBef>
                <a:spcPts val="1800"/>
              </a:spcBef>
            </a:pPr>
            <a:r>
              <a:rPr lang="zh-TW" altLang="en-US" sz="7200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</a:t>
            </a:r>
            <a:r>
              <a:rPr lang="zh-TW" sz="5400" dirty="0">
                <a:solidFill>
                  <a:srgbClr val="FFFF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羅馬書</a:t>
            </a:r>
            <a:r>
              <a:rPr lang="zh-TW" altLang="en-US" sz="5400" dirty="0">
                <a:solidFill>
                  <a:srgbClr val="FFFF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五</a:t>
            </a:r>
            <a:r>
              <a:rPr lang="zh-TW" sz="5400" dirty="0">
                <a:solidFill>
                  <a:srgbClr val="FFFF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章</a:t>
            </a:r>
            <a:r>
              <a:rPr lang="en-US" altLang="zh-TW" sz="54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TW" altLang="en-US" sz="54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至</a:t>
            </a:r>
            <a:r>
              <a:rPr lang="en-US" sz="5400" dirty="0">
                <a:solidFill>
                  <a:srgbClr val="FFFF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8</a:t>
            </a:r>
            <a:r>
              <a:rPr lang="zh-TW" sz="5400" dirty="0">
                <a:solidFill>
                  <a:srgbClr val="FFFF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節</a:t>
            </a:r>
            <a:endParaRPr lang="en-US" sz="5400" dirty="0">
              <a:solidFill>
                <a:srgbClr val="FFFF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6809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48C49D-F4EC-7F8A-304E-B2F7FBF6DB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9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82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A9A05-BCE3-63D5-A763-27D10C421BF1}"/>
              </a:ext>
            </a:extLst>
          </p:cNvPr>
          <p:cNvSpPr txBox="1"/>
          <p:nvPr/>
        </p:nvSpPr>
        <p:spPr>
          <a:xfrm>
            <a:off x="2095018" y="1423686"/>
            <a:ext cx="7349924" cy="203250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4800" kern="1200" dirty="0">
                <a:solidFill>
                  <a:srgbClr val="FFFF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神把祂最貴重的禮物賜給我這個最不配的人</a:t>
            </a:r>
            <a:endParaRPr lang="en-US" sz="4800" kern="1200" dirty="0">
              <a:solidFill>
                <a:srgbClr val="FFFFFF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5586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CA1E8C-D945-238C-C325-CF4CCB9FE91B}"/>
              </a:ext>
            </a:extLst>
          </p:cNvPr>
          <p:cNvSpPr txBox="1"/>
          <p:nvPr/>
        </p:nvSpPr>
        <p:spPr>
          <a:xfrm>
            <a:off x="408562" y="544010"/>
            <a:ext cx="7612694" cy="56622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44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約翰壹書</a:t>
            </a:r>
            <a:r>
              <a:rPr lang="en-US" altLang="zh-TW" sz="44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5:12 </a:t>
            </a:r>
            <a:r>
              <a:rPr lang="zh-TW" altLang="en-US" sz="44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人有了神的兒子就有生命；沒有神的兒子就沒有生命。 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兒子的畫像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Mark Conner's Space: Inspiring Story of a Rich Man and His Son ...">
            <a:extLst>
              <a:ext uri="{FF2B5EF4-FFF2-40B4-BE49-F238E27FC236}">
                <a16:creationId xmlns:a16="http://schemas.microsoft.com/office/drawing/2014/main" id="{BD49820B-5B8C-A40C-58F0-E80A2667E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4632" y="1640958"/>
            <a:ext cx="4087368" cy="521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F353C0-CF33-080F-A7E8-C24A187FD2C0}"/>
              </a:ext>
            </a:extLst>
          </p:cNvPr>
          <p:cNvSpPr txBox="1"/>
          <p:nvPr/>
        </p:nvSpPr>
        <p:spPr>
          <a:xfrm>
            <a:off x="312516" y="335667"/>
            <a:ext cx="1147671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 </a:t>
            </a:r>
            <a:r>
              <a:rPr lang="en-US" altLang="zh-TW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盼望不至於羞恥，因為所賜給我們的聖靈將神的愛澆灌在我們心裡。</a:t>
            </a:r>
          </a:p>
          <a:p>
            <a:r>
              <a:rPr lang="en-US" altLang="zh-TW" sz="4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6 </a:t>
            </a:r>
            <a:r>
              <a:rPr lang="zh-TW" altLang="en-US" sz="4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因我們還軟弱的時候，基督就按所定的日期為罪人死。</a:t>
            </a:r>
            <a:endParaRPr lang="en-US" altLang="zh-TW" sz="44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4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7 </a:t>
            </a:r>
            <a:r>
              <a:rPr lang="zh-TW" altLang="en-US" sz="4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為義人死，是少有的；為仁人死，或者有敢作的；</a:t>
            </a:r>
            <a:endParaRPr lang="en-US" altLang="zh-TW" sz="44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4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8 </a:t>
            </a:r>
            <a:r>
              <a:rPr lang="zh-TW" altLang="en-US" sz="4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惟有基督在我們還作罪人的時候為我們死，神的愛就在此向我們顯明了。</a:t>
            </a:r>
          </a:p>
        </p:txBody>
      </p:sp>
    </p:spTree>
    <p:extLst>
      <p:ext uri="{BB962C8B-B14F-4D97-AF65-F5344CB8AC3E}">
        <p14:creationId xmlns:p14="http://schemas.microsoft.com/office/powerpoint/2010/main" val="3805213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A9A05-BCE3-63D5-A763-27D10C421BF1}"/>
              </a:ext>
            </a:extLst>
          </p:cNvPr>
          <p:cNvSpPr txBox="1"/>
          <p:nvPr/>
        </p:nvSpPr>
        <p:spPr>
          <a:xfrm>
            <a:off x="2145323" y="1465384"/>
            <a:ext cx="7455878" cy="19908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4800" kern="1200" dirty="0">
                <a:solidFill>
                  <a:srgbClr val="FFFF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神把祂最貴重的禮物賜給我這個最不配的人</a:t>
            </a:r>
            <a:endParaRPr lang="en-US" sz="4800" kern="1200" dirty="0">
              <a:solidFill>
                <a:srgbClr val="FFFFFF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60880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C3CF41-5BC3-F134-2B12-5A55B814B56C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TW" sz="4800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1.</a:t>
            </a:r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 </a:t>
            </a:r>
            <a:r>
              <a:rPr lang="zh-TW" altLang="en-US" sz="4800" kern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神的愛是可以感知的（</a:t>
            </a:r>
            <a:r>
              <a:rPr lang="en-US" sz="4800" kern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5:5</a:t>
            </a:r>
            <a:r>
              <a:rPr lang="zh-TW" altLang="en-US" sz="4800" kern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）</a:t>
            </a:r>
            <a:endParaRPr lang="en-US" sz="4800" kern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pic>
        <p:nvPicPr>
          <p:cNvPr id="1028" name="Picture 4" descr="God's love has been poured out into our hearts through the Holy Spirit |  Daily Bible Readings">
            <a:extLst>
              <a:ext uri="{FF2B5EF4-FFF2-40B4-BE49-F238E27FC236}">
                <a16:creationId xmlns:a16="http://schemas.microsoft.com/office/drawing/2014/main" id="{6D32479A-0F66-11A2-F0E4-63C3F679B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9" b="10827"/>
          <a:stretch>
            <a:fillRect/>
          </a:stretch>
        </p:blipFill>
        <p:spPr bwMode="auto">
          <a:xfrm>
            <a:off x="2137913" y="1845426"/>
            <a:ext cx="7913120" cy="44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117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51CF78-B6B4-F0BB-0E37-1776B80FED9C}"/>
              </a:ext>
            </a:extLst>
          </p:cNvPr>
          <p:cNvSpPr txBox="1"/>
          <p:nvPr/>
        </p:nvSpPr>
        <p:spPr>
          <a:xfrm>
            <a:off x="219919" y="300942"/>
            <a:ext cx="1166728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4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TW" altLang="en-US" sz="44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盼望不至於羞恥，因為所賜給我們的聖靈將神的愛澆灌在我們心裡。</a:t>
            </a:r>
            <a:endParaRPr lang="en-US" altLang="zh-TW" sz="44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sz="4400" dirty="0"/>
              <a:t>and hope does not disappoint, because the love of God has been poured out within our hearts through the Holy Spirit who was given to us(NASB)</a:t>
            </a:r>
          </a:p>
          <a:p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盼望並不叫人失望，因為神的愛已經借著所賜給我們的聖靈，澆灌在我們心裡。</a:t>
            </a:r>
            <a:endParaRPr lang="en-US" sz="4400" dirty="0"/>
          </a:p>
          <a:p>
            <a:endParaRPr lang="zh-TW" altLang="en-US" sz="44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3702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206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60" name="Picture 12" descr="Good Friday 2026 - Calendar Date">
            <a:extLst>
              <a:ext uri="{FF2B5EF4-FFF2-40B4-BE49-F238E27FC236}">
                <a16:creationId xmlns:a16="http://schemas.microsoft.com/office/drawing/2014/main" id="{2BC3E13E-1FC1-78A8-145A-5B3DE259B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9" b="665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85643C-F66F-528D-7D51-80D4C15C0295}"/>
              </a:ext>
            </a:extLst>
          </p:cNvPr>
          <p:cNvSpPr txBox="1"/>
          <p:nvPr/>
        </p:nvSpPr>
        <p:spPr>
          <a:xfrm>
            <a:off x="659758" y="5127585"/>
            <a:ext cx="109612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CN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神的愛在受難日向我們顯明了</a:t>
            </a:r>
            <a:r>
              <a:rPr lang="en-US" altLang="zh-CN" sz="4800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(</a:t>
            </a:r>
            <a:r>
              <a:rPr 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5:6-</a:t>
            </a:r>
            <a:r>
              <a:rPr lang="en-US" altLang="zh-TW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8</a:t>
            </a:r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48600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4F1BE8-0DAA-B332-CEEF-21672039F5CA}"/>
              </a:ext>
            </a:extLst>
          </p:cNvPr>
          <p:cNvSpPr txBox="1"/>
          <p:nvPr/>
        </p:nvSpPr>
        <p:spPr>
          <a:xfrm>
            <a:off x="254644" y="347241"/>
            <a:ext cx="115999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400" dirty="0">
                <a:solidFill>
                  <a:srgbClr val="FFFF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6 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因我們還軟弱的時候，基督就按所定的日期為罪人死。</a:t>
            </a:r>
            <a:endParaRPr lang="en-US" altLang="zh-TW" sz="4400" dirty="0">
              <a:solidFill>
                <a:srgbClr val="FFFF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4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400" dirty="0">
                <a:solidFill>
                  <a:srgbClr val="FFFF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因</a:t>
            </a:r>
            <a:r>
              <a:rPr lang="zh-TW" altLang="en-US" sz="44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：羅</a:t>
            </a:r>
            <a:r>
              <a:rPr lang="en-US" altLang="zh-TW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5:5</a:t>
            </a:r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主觀經歷的客觀根據</a:t>
            </a:r>
            <a:endParaRPr lang="en-US" altLang="zh-TW" sz="4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4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Noto Sans CJK TC"/>
              </a:rPr>
              <a:t>还</a:t>
            </a:r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  <a:cs typeface="Noto Sans CJK TC"/>
              </a:rPr>
              <a:t>：</a:t>
            </a:r>
            <a:r>
              <a:rPr lang="en-US" sz="44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Noto Sans CJK TC"/>
              </a:rPr>
              <a:t>Ἔτι</a:t>
            </a:r>
            <a:r>
              <a:rPr lang="en-US" sz="4400" dirty="0">
                <a:latin typeface="Microsoft YaHei" panose="020B0503020204020204" pitchFamily="34" charset="-122"/>
                <a:ea typeface="Microsoft YaHei" panose="020B0503020204020204" pitchFamily="34" charset="-122"/>
                <a:cs typeface="Noto Sans CJK TC"/>
              </a:rPr>
              <a:t> </a:t>
            </a:r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  <a:cs typeface="Noto Sans CJK TC"/>
              </a:rPr>
              <a:t>前置，</a:t>
            </a:r>
            <a:r>
              <a:rPr lang="en-US" sz="4400" dirty="0">
                <a:latin typeface="Microsoft YaHei" panose="020B0503020204020204" pitchFamily="34" charset="-122"/>
                <a:ea typeface="Microsoft YaHei" panose="020B0503020204020204" pitchFamily="34" charset="-122"/>
                <a:cs typeface="Noto Sans CJK TC"/>
              </a:rPr>
              <a:t>still</a:t>
            </a:r>
          </a:p>
          <a:p>
            <a:r>
              <a:rPr lang="zh-TW" altLang="en-US" sz="44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軟弱</a:t>
            </a:r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TW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helpless</a:t>
            </a:r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道德軟弱和無助</a:t>
            </a:r>
            <a:r>
              <a:rPr lang="en-US" altLang="zh-TW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不是说我們不能行出任何善事，而是無法達到神的標準</a:t>
            </a:r>
            <a:endParaRPr lang="en-US" altLang="zh-TW" sz="4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4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基督</a:t>
            </a:r>
            <a:r>
              <a:rPr lang="en-US" altLang="zh-TW" sz="44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 </a:t>
            </a:r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耶穌，神的兒子，三位一體的第二位</a:t>
            </a:r>
            <a:endParaRPr lang="en-US" altLang="zh-TW" sz="4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3607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2FE8D9-378A-4628-5BB4-B4A96D319D68}"/>
              </a:ext>
            </a:extLst>
          </p:cNvPr>
          <p:cNvSpPr txBox="1"/>
          <p:nvPr/>
        </p:nvSpPr>
        <p:spPr>
          <a:xfrm>
            <a:off x="277792" y="254643"/>
            <a:ext cx="1157675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rgbClr val="FFFF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7 </a:t>
            </a:r>
            <a:r>
              <a:rPr lang="zh-TW" altLang="en-US" sz="4800" dirty="0">
                <a:solidFill>
                  <a:srgbClr val="FFFF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為義人死，是少有的；為仁人死，或者有敢作的</a:t>
            </a:r>
            <a:endParaRPr lang="en-US" altLang="zh-TW" sz="4800" dirty="0">
              <a:solidFill>
                <a:srgbClr val="FFFF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sz="48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For one will hardly die for a righteous man; though perhaps for the good man someone would dare even to die(NASB)</a:t>
            </a: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因為幾乎沒有人會為義人死</a:t>
            </a:r>
            <a:r>
              <a:rPr 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雖然或許有人敢為一個好人死。</a:t>
            </a:r>
            <a:endParaRPr lang="en-US" altLang="zh-TW" sz="4800" dirty="0">
              <a:solidFill>
                <a:srgbClr val="FFFF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sz="4800" dirty="0" err="1">
                <a:effectLst/>
                <a:latin typeface="Noto Sans CJK TC"/>
                <a:ea typeface="DengXian" panose="02010600030101010101" pitchFamily="2" charset="-122"/>
                <a:cs typeface="Noto Sans CJK TC"/>
              </a:rPr>
              <a:t>γὰρ</a:t>
            </a:r>
            <a:r>
              <a:rPr lang="en-US" sz="4800" dirty="0">
                <a:effectLst/>
                <a:latin typeface="Noto Sans CJK TC"/>
                <a:ea typeface="DengXian" panose="02010600030101010101" pitchFamily="2" charset="-122"/>
                <a:cs typeface="Noto Sans CJK TC"/>
              </a:rPr>
              <a:t>: for </a:t>
            </a:r>
            <a:r>
              <a:rPr lang="zh-TW" altLang="en-US" sz="48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為什麼基督為罪人死非同尋常</a:t>
            </a:r>
            <a:r>
              <a:rPr lang="en-US" sz="48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0762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47A9DE-DC26-7507-CA45-6BAC67BCF9AC}"/>
              </a:ext>
            </a:extLst>
          </p:cNvPr>
          <p:cNvSpPr txBox="1"/>
          <p:nvPr/>
        </p:nvSpPr>
        <p:spPr>
          <a:xfrm>
            <a:off x="300942" y="277793"/>
            <a:ext cx="11667281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400" dirty="0">
                <a:solidFill>
                  <a:srgbClr val="FFFF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8 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惟有基督在我們還作罪人的時候為我們死，神的愛就在此向我們顯明了。</a:t>
            </a:r>
            <a:endParaRPr lang="en-US" altLang="zh-TW" sz="44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 God demonstrates His own love toward us, in that while we were yet sinners, Christ died for us 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(NASB)</a:t>
            </a:r>
          </a:p>
          <a:p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但神向我們顯明了祂自己的愛：當我們還是罪人時，基督就為我們死了。</a:t>
            </a:r>
            <a:endParaRPr lang="en-US" altLang="zh-TW" sz="4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神的愛一點都不抽象，而是以具體行動</a:t>
            </a:r>
            <a:r>
              <a:rPr lang="zh-CN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顯明了</a:t>
            </a:r>
            <a:endParaRPr lang="en-US" sz="4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TW" altLang="en-US" sz="48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1719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709</TotalTime>
  <Words>494</Words>
  <Application>Microsoft Macintosh PowerPoint</Application>
  <PresentationFormat>Widescreen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Microsoft YaHei</vt:lpstr>
      <vt:lpstr>Noto Sans CJK TC</vt:lpstr>
      <vt:lpstr>Arial</vt:lpstr>
      <vt:lpstr>Calibri</vt:lpstr>
      <vt:lpstr>Calibri Light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Junrui.Yang</dc:creator>
  <cp:lastModifiedBy>Junrui Yang</cp:lastModifiedBy>
  <cp:revision>61</cp:revision>
  <dcterms:created xsi:type="dcterms:W3CDTF">2022-11-15T21:34:21Z</dcterms:created>
  <dcterms:modified xsi:type="dcterms:W3CDTF">2026-04-03T02:37:04Z</dcterms:modified>
</cp:coreProperties>
</file>